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95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092D62-D67D-4B25-A626-E7F1EBE996DB}" type="datetimeFigureOut">
              <a:rPr lang="en-US" smtClean="0"/>
              <a:t>2/18/2025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23A14E-B776-4EC7-8E6D-085EB1CE4184}" type="slidenum">
              <a:rPr lang="en-US" smtClean="0"/>
              <a:t>‹#›</a:t>
            </a:fld>
            <a:endParaRPr lang="en-US"/>
          </a:p>
        </p:txBody>
      </p:sp>
    </p:spTree>
    <p:extLst>
      <p:ext uri="{BB962C8B-B14F-4D97-AF65-F5344CB8AC3E}">
        <p14:creationId xmlns:p14="http://schemas.microsoft.com/office/powerpoint/2010/main" val="340186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defTabSz="931774">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1</a:t>
            </a:fld>
            <a:endParaRPr lang="en-US" dirty="0"/>
          </a:p>
        </p:txBody>
      </p:sp>
    </p:spTree>
    <p:extLst>
      <p:ext uri="{BB962C8B-B14F-4D97-AF65-F5344CB8AC3E}">
        <p14:creationId xmlns:p14="http://schemas.microsoft.com/office/powerpoint/2010/main" val="1590466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034D-B8B8-9037-C2A7-244BF75029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B60F34-5D50-55A3-8516-5E1CDED58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086437-9BBF-DEFA-D049-1635D446A16A}"/>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5D1D06C2-935D-80CD-EEB1-12A44B5B52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8A3AC6-C664-13DE-FAB9-F0452FB5109F}"/>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263047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4ED6-B1D8-8091-7A7D-D7E6E04376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3AA5AE-D239-FC5D-46DA-B676F0528A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B79AA-6586-35ED-F98C-AB6E373CAA38}"/>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A20F4D8A-9323-06FB-425E-56FCE8357E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DC93C-88BA-8522-08E8-F34AFAB8729E}"/>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46658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27FB3-D4D9-1D5F-3CA9-17F7599CA2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4A828C-4D32-2FB8-24AE-8D92D0B696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9A0854-E483-1218-9141-13102390E7A3}"/>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E926E1E6-2D6D-7181-5295-DFB548CA37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8E7D4-4B12-EEEE-2A29-8636CE1EFBAA}"/>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77465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 lower slide number">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697E53-E13B-4943-B69C-4DF3275AFCF1}"/>
              </a:ext>
            </a:extLst>
          </p:cNvPr>
          <p:cNvSpPr txBox="1">
            <a:spLocks/>
          </p:cNvSpPr>
          <p:nvPr userDrawn="1"/>
        </p:nvSpPr>
        <p:spPr>
          <a:xfrm>
            <a:off x="8791979" y="6473134"/>
            <a:ext cx="2743200" cy="365125"/>
          </a:xfrm>
          <a:prstGeom prst="rect">
            <a:avLst/>
          </a:prstGeom>
        </p:spPr>
        <p:txBody>
          <a:bodyPr vert="horz" lIns="80682" tIns="40341" rIns="80682" bIns="40341" rtlCol="0" anchor="ctr"/>
          <a:lstStyle>
            <a:defPPr>
              <a:defRPr lang="en-US"/>
            </a:defPPr>
            <a:lvl1pPr marL="0" algn="r" defTabSz="914400" rtl="0" eaLnBrk="1" latinLnBrk="0" hangingPunct="1">
              <a:defRPr sz="136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31E9366-9EF4-4C89-8E53-58453EAE7145}" type="slidenum">
              <a:rPr lang="en-US" sz="971" smtClean="0"/>
              <a:pPr/>
              <a:t>‹#›</a:t>
            </a:fld>
            <a:endParaRPr lang="en-US" sz="1200" dirty="0"/>
          </a:p>
        </p:txBody>
      </p:sp>
      <p:pic>
        <p:nvPicPr>
          <p:cNvPr id="3" name="Picture 2" descr="A picture containing clock&#10;&#10;Description automatically generated">
            <a:extLst>
              <a:ext uri="{FF2B5EF4-FFF2-40B4-BE49-F238E27FC236}">
                <a16:creationId xmlns:a16="http://schemas.microsoft.com/office/drawing/2014/main" id="{EA583D97-1F4A-4641-B2B0-830B2776E8C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590300" y="6579774"/>
            <a:ext cx="368193" cy="118780"/>
          </a:xfrm>
          <a:prstGeom prst="rect">
            <a:avLst/>
          </a:prstGeom>
        </p:spPr>
      </p:pic>
    </p:spTree>
    <p:extLst>
      <p:ext uri="{BB962C8B-B14F-4D97-AF65-F5344CB8AC3E}">
        <p14:creationId xmlns:p14="http://schemas.microsoft.com/office/powerpoint/2010/main" val="1627309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840A8-2C0D-F16D-8C45-FA421C7A8B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A9555C-BD2F-05EB-48C8-C50BF11AE3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56AAA7-7948-56FA-9186-9AD2BFF187DB}"/>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9C127E2B-7C99-B01C-7C8D-BD0BA57A50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0E559-006A-8973-5F0D-1A3ECC7E929D}"/>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623505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AAD84-314D-7B72-83A0-D7D37C6900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C04041-BDE2-D946-F12B-CE93F123B0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82AB19-0CB4-6DFE-2170-B4DA823AA45E}"/>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539DDACB-A4F5-2306-CB63-073E778F2C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A1CA2C-6CD7-C9C2-0625-20F81EAF2E90}"/>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59412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E9F13-5509-3324-9214-35CC9FFD7E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2EC2C2-AE8D-F36B-C0E3-B51998DD3D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72498A-A1D1-E6AD-52E4-3C48CFC1F9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4EBB25-14F0-38DD-65F5-0A77857407D4}"/>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6" name="Footer Placeholder 5">
            <a:extLst>
              <a:ext uri="{FF2B5EF4-FFF2-40B4-BE49-F238E27FC236}">
                <a16:creationId xmlns:a16="http://schemas.microsoft.com/office/drawing/2014/main" id="{45817711-A99A-4EA3-1472-D6F3DD0C4D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7912A0-A1AF-31AD-78DF-15F6735E6D79}"/>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291424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5523C-14E2-83B2-FC4D-0BF938278E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33C18A-E6E4-C178-74E2-C36F6C76A8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C0BF8C-28DA-5F64-FBCC-389952A7BE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112996-069C-FF8E-5C0D-E6F592FD6E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374F-2594-0B6D-BF0C-A2B5ED16F5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085353-FD6F-0A40-6073-AB56BC4C65B0}"/>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8" name="Footer Placeholder 7">
            <a:extLst>
              <a:ext uri="{FF2B5EF4-FFF2-40B4-BE49-F238E27FC236}">
                <a16:creationId xmlns:a16="http://schemas.microsoft.com/office/drawing/2014/main" id="{30FE1441-C917-C06E-5079-87B53C1F27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1FF457-FAC3-8D0B-DB3B-35762E2A2893}"/>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865485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6F1A4-FE49-9168-8687-865D45D3B9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A3AC5B-4725-E8D7-3E5C-3AF4F4F4C38D}"/>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4" name="Footer Placeholder 3">
            <a:extLst>
              <a:ext uri="{FF2B5EF4-FFF2-40B4-BE49-F238E27FC236}">
                <a16:creationId xmlns:a16="http://schemas.microsoft.com/office/drawing/2014/main" id="{854D57AA-62FC-8673-F170-7A6B0A1F9D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FC8F02-793F-3CB1-4E75-B5D3805E2389}"/>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19146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98429-F502-8629-AE0B-DEA5CA60F314}"/>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3" name="Footer Placeholder 2">
            <a:extLst>
              <a:ext uri="{FF2B5EF4-FFF2-40B4-BE49-F238E27FC236}">
                <a16:creationId xmlns:a16="http://schemas.microsoft.com/office/drawing/2014/main" id="{63782A59-062F-FCD8-2835-1F657667FC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BF9159-AD3B-7979-6CFC-6D9747CB4628}"/>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076467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189A-BD2A-88B1-C369-B796A72AF2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C0BDF6-8CF7-E40A-7B88-462169FC71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4B43B1-91B4-FBE1-7678-E87E4FA715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629BCE-6530-08B9-E282-650D116BAC1B}"/>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6" name="Footer Placeholder 5">
            <a:extLst>
              <a:ext uri="{FF2B5EF4-FFF2-40B4-BE49-F238E27FC236}">
                <a16:creationId xmlns:a16="http://schemas.microsoft.com/office/drawing/2014/main" id="{7770330C-9E7B-5E4F-6722-88F9084AF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F7BDAD-D6F3-534C-5FEE-6DE133D157FD}"/>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18629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6199F-6FE5-0920-368C-D715D2CF35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43D133-3E75-FCC9-493B-0DDD5C3223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DBC9A5-8FB2-3BA9-4F1F-C8A566B17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7EAC46-D5F7-D357-8B77-20AF82523FE2}"/>
              </a:ext>
            </a:extLst>
          </p:cNvPr>
          <p:cNvSpPr>
            <a:spLocks noGrp="1"/>
          </p:cNvSpPr>
          <p:nvPr>
            <p:ph type="dt" sz="half" idx="10"/>
          </p:nvPr>
        </p:nvSpPr>
        <p:spPr/>
        <p:txBody>
          <a:bodyPr/>
          <a:lstStyle/>
          <a:p>
            <a:fld id="{E3B81C14-F6CE-405E-8348-8B7DCA138ED3}" type="datetimeFigureOut">
              <a:rPr lang="en-US" smtClean="0"/>
              <a:t>2/18/2025</a:t>
            </a:fld>
            <a:endParaRPr lang="en-US"/>
          </a:p>
        </p:txBody>
      </p:sp>
      <p:sp>
        <p:nvSpPr>
          <p:cNvPr id="6" name="Footer Placeholder 5">
            <a:extLst>
              <a:ext uri="{FF2B5EF4-FFF2-40B4-BE49-F238E27FC236}">
                <a16:creationId xmlns:a16="http://schemas.microsoft.com/office/drawing/2014/main" id="{681E2DE1-F424-CF9F-9443-F1D8810DB6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36C0A1-05AA-3E8D-44A9-B9B32A5CAD0B}"/>
              </a:ext>
            </a:extLst>
          </p:cNvPr>
          <p:cNvSpPr>
            <a:spLocks noGrp="1"/>
          </p:cNvSpPr>
          <p:nvPr>
            <p:ph type="sldNum" sz="quarter" idx="12"/>
          </p:nvPr>
        </p:nvSpPr>
        <p:spPr/>
        <p:txBody>
          <a:bodyPr/>
          <a:lstStyle/>
          <a:p>
            <a:fld id="{E95E9DC4-595F-4BB6-A6E0-D8B7180E9072}" type="slidenum">
              <a:rPr lang="en-US" smtClean="0"/>
              <a:t>‹#›</a:t>
            </a:fld>
            <a:endParaRPr lang="en-US"/>
          </a:p>
        </p:txBody>
      </p:sp>
    </p:spTree>
    <p:extLst>
      <p:ext uri="{BB962C8B-B14F-4D97-AF65-F5344CB8AC3E}">
        <p14:creationId xmlns:p14="http://schemas.microsoft.com/office/powerpoint/2010/main" val="118232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232719-0048-A049-7433-1F0FA3D36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DE43A1-9470-DEA8-627F-20804744CB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0457F-3777-CF8E-C487-7685A86043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3B81C14-F6CE-405E-8348-8B7DCA138ED3}" type="datetimeFigureOut">
              <a:rPr lang="en-US" smtClean="0"/>
              <a:t>2/18/2025</a:t>
            </a:fld>
            <a:endParaRPr lang="en-US"/>
          </a:p>
        </p:txBody>
      </p:sp>
      <p:sp>
        <p:nvSpPr>
          <p:cNvPr id="5" name="Footer Placeholder 4">
            <a:extLst>
              <a:ext uri="{FF2B5EF4-FFF2-40B4-BE49-F238E27FC236}">
                <a16:creationId xmlns:a16="http://schemas.microsoft.com/office/drawing/2014/main" id="{75D221D4-BFF9-008E-BC66-26B92E67C1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2CD1B8E-824A-C4B1-4CE6-EAC3002F3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5E9DC4-595F-4BB6-A6E0-D8B7180E9072}" type="slidenum">
              <a:rPr lang="en-US" smtClean="0"/>
              <a:t>‹#›</a:t>
            </a:fld>
            <a:endParaRPr lang="en-US"/>
          </a:p>
        </p:txBody>
      </p:sp>
    </p:spTree>
    <p:extLst>
      <p:ext uri="{BB962C8B-B14F-4D97-AF65-F5344CB8AC3E}">
        <p14:creationId xmlns:p14="http://schemas.microsoft.com/office/powerpoint/2010/main" val="743285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hyperlink" Target="https://flimp.live/WL_Flyer" TargetMode="External"/><Relationship Id="rId7" Type="http://schemas.openxmlformats.org/officeDocument/2006/relationships/image" Target="../media/image3.png"/><Relationship Id="rId12" Type="http://schemas.openxmlformats.org/officeDocument/2006/relationships/image" Target="../media/image8.sv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2.emf"/><Relationship Id="rId11" Type="http://schemas.openxmlformats.org/officeDocument/2006/relationships/image" Target="../media/image7.png"/><Relationship Id="rId5" Type="http://schemas.openxmlformats.org/officeDocument/2006/relationships/hyperlink" Target="https://flimp.live/StifelWL_SoldProposal" TargetMode="External"/><Relationship Id="rId10" Type="http://schemas.openxmlformats.org/officeDocument/2006/relationships/image" Target="../media/image6.svg"/><Relationship Id="rId4" Type="http://schemas.openxmlformats.org/officeDocument/2006/relationships/hyperlink" Target="https://flimp.live/Stifel_WL_Rate_Sheet"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2">
            <a:extLst>
              <a:ext uri="{FF2B5EF4-FFF2-40B4-BE49-F238E27FC236}">
                <a16:creationId xmlns:a16="http://schemas.microsoft.com/office/drawing/2014/main" id="{4EFFE821-9A5A-B94C-BAF7-2453F551E601}"/>
              </a:ext>
            </a:extLst>
          </p:cNvPr>
          <p:cNvSpPr/>
          <p:nvPr/>
        </p:nvSpPr>
        <p:spPr>
          <a:xfrm>
            <a:off x="-5900" y="-178"/>
            <a:ext cx="3278018" cy="6857615"/>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chemeClr val="tx2"/>
          </a:solidFill>
        </p:spPr>
        <p:txBody>
          <a:bodyPr wrap="square" lIns="0" tIns="0" rIns="0" bIns="0" rtlCol="0"/>
          <a:lstStyle/>
          <a:p>
            <a:endParaRPr sz="1092" dirty="0"/>
          </a:p>
        </p:txBody>
      </p:sp>
      <p:sp>
        <p:nvSpPr>
          <p:cNvPr id="6" name="Oval 5">
            <a:extLst>
              <a:ext uri="{FF2B5EF4-FFF2-40B4-BE49-F238E27FC236}">
                <a16:creationId xmlns:a16="http://schemas.microsoft.com/office/drawing/2014/main" id="{1F0999F2-DE63-A24E-B690-BCF9093B2CFC}"/>
              </a:ext>
            </a:extLst>
          </p:cNvPr>
          <p:cNvSpPr/>
          <p:nvPr/>
        </p:nvSpPr>
        <p:spPr>
          <a:xfrm>
            <a:off x="885265" y="2037776"/>
            <a:ext cx="1411941" cy="141194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3" name="TextBox 2">
            <a:extLst>
              <a:ext uri="{FF2B5EF4-FFF2-40B4-BE49-F238E27FC236}">
                <a16:creationId xmlns:a16="http://schemas.microsoft.com/office/drawing/2014/main" id="{CE228502-B7B4-46CF-908E-01C569085310}"/>
              </a:ext>
            </a:extLst>
          </p:cNvPr>
          <p:cNvSpPr txBox="1"/>
          <p:nvPr/>
        </p:nvSpPr>
        <p:spPr>
          <a:xfrm>
            <a:off x="263526" y="3797844"/>
            <a:ext cx="2822608" cy="1878784"/>
          </a:xfrm>
          <a:prstGeom prst="rect">
            <a:avLst/>
          </a:prstGeom>
          <a:noFill/>
        </p:spPr>
        <p:txBody>
          <a:bodyPr wrap="square" rtlCol="0">
            <a:spAutoFit/>
          </a:bodyPr>
          <a:lstStyle/>
          <a:p>
            <a:pPr marL="7702" marR="3080" defTabSz="914443">
              <a:spcBef>
                <a:spcPts val="439"/>
              </a:spcBef>
            </a:pPr>
            <a:r>
              <a:rPr lang="en-US" sz="2294" b="1" dirty="0">
                <a:solidFill>
                  <a:schemeClr val="bg1"/>
                </a:solidFill>
                <a:latin typeface="+mj-lt"/>
                <a:ea typeface="Open Sans Light" panose="020B0306030504020204" pitchFamily="34" charset="0"/>
                <a:cs typeface="Open Sans Light" panose="020B0306030504020204" pitchFamily="34" charset="0"/>
              </a:rPr>
              <a:t>Whole Life Insurance:</a:t>
            </a:r>
          </a:p>
          <a:p>
            <a:pPr marL="7702" marR="3080" defTabSz="914443">
              <a:spcBef>
                <a:spcPts val="439"/>
              </a:spcBef>
            </a:pPr>
            <a:endParaRPr lang="en-US" sz="2118" b="1" dirty="0">
              <a:solidFill>
                <a:schemeClr val="bg1"/>
              </a:solidFill>
              <a:latin typeface="+mj-lt"/>
              <a:ea typeface="Open Sans Light" panose="020B0306030504020204" pitchFamily="34" charset="0"/>
              <a:cs typeface="Open Sans Light" panose="020B0306030504020204" pitchFamily="34" charset="0"/>
            </a:endParaRPr>
          </a:p>
          <a:p>
            <a:pPr marL="7702" marR="3080" defTabSz="914443">
              <a:spcBef>
                <a:spcPts val="439"/>
              </a:spcBef>
            </a:pPr>
            <a:r>
              <a:rPr lang="en-US" sz="2118" dirty="0">
                <a:solidFill>
                  <a:schemeClr val="bg1"/>
                </a:solidFill>
                <a:latin typeface="+mj-lt"/>
                <a:ea typeface="Open Sans Light" panose="020B0306030504020204" pitchFamily="34" charset="0"/>
                <a:cs typeface="Open Sans Light" panose="020B0306030504020204" pitchFamily="34" charset="0"/>
              </a:rPr>
              <a:t>Life insurance for your whole life</a:t>
            </a:r>
          </a:p>
        </p:txBody>
      </p:sp>
      <p:sp>
        <p:nvSpPr>
          <p:cNvPr id="34" name="Rectangle 33">
            <a:extLst>
              <a:ext uri="{FF2B5EF4-FFF2-40B4-BE49-F238E27FC236}">
                <a16:creationId xmlns:a16="http://schemas.microsoft.com/office/drawing/2014/main" id="{8D8803F2-D214-044D-9BA5-EFA06DD84FB4}"/>
              </a:ext>
            </a:extLst>
          </p:cNvPr>
          <p:cNvSpPr/>
          <p:nvPr/>
        </p:nvSpPr>
        <p:spPr>
          <a:xfrm>
            <a:off x="3807135" y="131957"/>
            <a:ext cx="3846492" cy="5612434"/>
          </a:xfrm>
          <a:prstGeom prst="rect">
            <a:avLst/>
          </a:prstGeom>
        </p:spPr>
        <p:txBody>
          <a:bodyPr wrap="square">
            <a:spAutoFit/>
          </a:bodyPr>
          <a:lstStyle/>
          <a:p>
            <a:r>
              <a:rPr lang="en-US" sz="1235" b="1" dirty="0">
                <a:ea typeface="Open Sans Light" panose="020B0306030504020204" pitchFamily="34" charset="0"/>
                <a:cs typeface="Open Sans Light" panose="020B0306030504020204" pitchFamily="34" charset="0"/>
              </a:rPr>
              <a:t>BENEFIT HIGHLIGHTS:</a:t>
            </a:r>
            <a:endParaRPr lang="en-US" sz="1235" dirty="0">
              <a:ea typeface="Open Sans Light" panose="020B0306030504020204" pitchFamily="34" charset="0"/>
              <a:cs typeface="Open Sans Light" panose="020B0306030504020204" pitchFamily="34" charset="0"/>
            </a:endParaRPr>
          </a:p>
          <a:p>
            <a:pPr marL="252152" indent="-252152">
              <a:spcBef>
                <a:spcPts val="1059"/>
              </a:spcBef>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Provides money to beneficiaries when insured person passes away</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Earns cash value</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Spouse and child coverage available</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Premiums and benefits stay the same over the life of the policy</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Living benefit included with all policies at no extra premium – allows access to death benefit when medical condition limits life expectancy to 12 months or less**</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Guaranteed renewable to age 120 as long as premiums are paid</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Long-term care rider†</a:t>
            </a:r>
          </a:p>
          <a:p>
            <a:endParaRPr lang="en-US" sz="794" dirty="0">
              <a:ea typeface="Open Sans Light" panose="020B0306030504020204" pitchFamily="34" charset="0"/>
              <a:cs typeface="Open Sans Light" panose="020B0306030504020204" pitchFamily="34" charset="0"/>
            </a:endParaRPr>
          </a:p>
          <a:p>
            <a:r>
              <a:rPr lang="en-US" sz="1235" b="1" dirty="0">
                <a:ea typeface="Open Sans Light" panose="020B0306030504020204" pitchFamily="34" charset="0"/>
                <a:cs typeface="Open Sans Light" panose="020B0306030504020204" pitchFamily="34" charset="0"/>
              </a:rPr>
              <a:t>OPTIONAL FEATURES:</a:t>
            </a:r>
          </a:p>
          <a:p>
            <a:endParaRPr lang="en-US" sz="794" dirty="0">
              <a:ea typeface="Open Sans Light" panose="020B0306030504020204" pitchFamily="34" charset="0"/>
              <a:cs typeface="Open Sans Light" panose="020B0306030504020204" pitchFamily="34" charset="0"/>
            </a:endParaRP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Accidental death benefit rider</a:t>
            </a:r>
          </a:p>
          <a:p>
            <a:pPr marL="252152" indent="-252152">
              <a:spcAft>
                <a:spcPts val="529"/>
              </a:spcAft>
              <a:buFont typeface="Arial" panose="020B0604020202020204" pitchFamily="34" charset="0"/>
              <a:buChar char="•"/>
            </a:pPr>
            <a:r>
              <a:rPr lang="en-US" sz="1235" dirty="0">
                <a:ea typeface="Open Sans Light" panose="020B0306030504020204" pitchFamily="34" charset="0"/>
                <a:cs typeface="Open Sans Light" panose="020B0306030504020204" pitchFamily="34" charset="0"/>
              </a:rPr>
              <a:t>Paid up at age 70 option</a:t>
            </a:r>
          </a:p>
          <a:p>
            <a:pPr marL="252152" indent="-252152">
              <a:spcAft>
                <a:spcPts val="529"/>
              </a:spcAft>
              <a:buFont typeface="Arial" panose="020B0604020202020204" pitchFamily="34" charset="0"/>
              <a:buChar char="•"/>
            </a:pPr>
            <a:endParaRPr lang="en-US" sz="794" dirty="0">
              <a:ea typeface="Open Sans Light" panose="020B0306030504020204" pitchFamily="34" charset="0"/>
              <a:cs typeface="Open Sans Light" panose="020B0306030504020204" pitchFamily="34" charset="0"/>
            </a:endParaRPr>
          </a:p>
          <a:p>
            <a:pPr marL="252146" indent="-252146">
              <a:buFont typeface="Wingdings" panose="05000000000000000000" pitchFamily="2" charset="2"/>
              <a:buChar char="q"/>
            </a:pPr>
            <a:r>
              <a:rPr lang="en-US" sz="1235" dirty="0">
                <a:ea typeface="Open Sans Light" panose="020B0306030504020204" pitchFamily="34" charset="0"/>
                <a:cs typeface="Open Sans Light" panose="020B0306030504020204" pitchFamily="34" charset="0"/>
              </a:rPr>
              <a:t>Click </a:t>
            </a:r>
            <a:r>
              <a:rPr lang="en-US" sz="1235" b="1" u="sng" dirty="0">
                <a:ea typeface="Open Sans Light" panose="020B0306030504020204" pitchFamily="34" charset="0"/>
                <a:cs typeface="Open Sans Light" panose="020B0306030504020204" pitchFamily="34" charset="0"/>
                <a:hlinkClick r:id="rId3"/>
              </a:rPr>
              <a:t>here</a:t>
            </a:r>
            <a:r>
              <a:rPr lang="en-US" sz="1235" dirty="0">
                <a:ea typeface="Open Sans Light" panose="020B0306030504020204" pitchFamily="34" charset="0"/>
                <a:cs typeface="Open Sans Light" panose="020B0306030504020204" pitchFamily="34" charset="0"/>
              </a:rPr>
              <a:t> to view the Highlight Sheet</a:t>
            </a:r>
          </a:p>
          <a:p>
            <a:endParaRPr lang="en-US" sz="1235" dirty="0">
              <a:ea typeface="Open Sans Light" panose="020B0306030504020204" pitchFamily="34" charset="0"/>
              <a:cs typeface="Open Sans Light" panose="020B0306030504020204" pitchFamily="34" charset="0"/>
            </a:endParaRPr>
          </a:p>
          <a:p>
            <a:pPr marL="252146" indent="-252146">
              <a:buFont typeface="Wingdings" panose="05000000000000000000" pitchFamily="2" charset="2"/>
              <a:buChar char="q"/>
            </a:pPr>
            <a:r>
              <a:rPr lang="en-US" sz="1235" dirty="0">
                <a:ea typeface="Open Sans Light" panose="020B0306030504020204" pitchFamily="34" charset="0"/>
                <a:cs typeface="Open Sans Light" panose="020B0306030504020204" pitchFamily="34" charset="0"/>
              </a:rPr>
              <a:t>Click </a:t>
            </a:r>
            <a:r>
              <a:rPr lang="en-US" sz="1235" b="1" u="sng" dirty="0">
                <a:ea typeface="Open Sans Light" panose="020B0306030504020204" pitchFamily="34" charset="0"/>
                <a:cs typeface="Open Sans Light" panose="020B0306030504020204" pitchFamily="34" charset="0"/>
                <a:hlinkClick r:id="rId4"/>
              </a:rPr>
              <a:t>here</a:t>
            </a:r>
            <a:r>
              <a:rPr lang="en-US" sz="1235" dirty="0">
                <a:ea typeface="Open Sans Light" panose="020B0306030504020204" pitchFamily="34" charset="0"/>
                <a:cs typeface="Open Sans Light" panose="020B0306030504020204" pitchFamily="34" charset="0"/>
              </a:rPr>
              <a:t> to view the Rate Sheet</a:t>
            </a:r>
          </a:p>
          <a:p>
            <a:pPr marL="252146" indent="-252146">
              <a:buFont typeface="Wingdings" panose="05000000000000000000" pitchFamily="2" charset="2"/>
              <a:buChar char="q"/>
            </a:pPr>
            <a:endParaRPr lang="en-US" sz="1235" dirty="0">
              <a:ea typeface="Open Sans Light" panose="020B0306030504020204" pitchFamily="34" charset="0"/>
              <a:cs typeface="Open Sans Light" panose="020B0306030504020204" pitchFamily="34" charset="0"/>
            </a:endParaRPr>
          </a:p>
          <a:p>
            <a:pPr marL="252146" indent="-252146">
              <a:buFont typeface="Wingdings" panose="05000000000000000000" pitchFamily="2" charset="2"/>
              <a:buChar char="q"/>
            </a:pPr>
            <a:r>
              <a:rPr lang="en-US" sz="1235" dirty="0">
                <a:ea typeface="Open Sans Light" panose="020B0306030504020204" pitchFamily="34" charset="0"/>
                <a:cs typeface="Open Sans Light" panose="020B0306030504020204" pitchFamily="34" charset="0"/>
              </a:rPr>
              <a:t>Click </a:t>
            </a:r>
            <a:r>
              <a:rPr lang="en-US" sz="1235" b="1" u="sng" dirty="0">
                <a:ea typeface="Open Sans Light" panose="020B0306030504020204" pitchFamily="34" charset="0"/>
                <a:cs typeface="Open Sans Light" panose="020B0306030504020204" pitchFamily="34" charset="0"/>
                <a:hlinkClick r:id="rId5"/>
              </a:rPr>
              <a:t>here</a:t>
            </a:r>
            <a:r>
              <a:rPr lang="en-US" sz="1235" dirty="0">
                <a:ea typeface="Open Sans Light" panose="020B0306030504020204" pitchFamily="34" charset="0"/>
                <a:cs typeface="Open Sans Light" panose="020B0306030504020204" pitchFamily="34" charset="0"/>
              </a:rPr>
              <a:t> to view the Sold Proposal</a:t>
            </a:r>
          </a:p>
          <a:p>
            <a:pPr marL="252152" indent="-252152">
              <a:spcAft>
                <a:spcPts val="529"/>
              </a:spcAft>
              <a:buFont typeface="Arial" panose="020B0604020202020204" pitchFamily="34" charset="0"/>
              <a:buChar char="•"/>
            </a:pPr>
            <a:endParaRPr lang="en-US" sz="1235" dirty="0">
              <a:ea typeface="Open Sans Light" panose="020B0306030504020204" pitchFamily="34" charset="0"/>
              <a:cs typeface="Open Sans Light" panose="020B0306030504020204" pitchFamily="34" charset="0"/>
            </a:endParaRPr>
          </a:p>
        </p:txBody>
      </p:sp>
      <p:pic>
        <p:nvPicPr>
          <p:cNvPr id="5" name="Picture 4">
            <a:extLst>
              <a:ext uri="{FF2B5EF4-FFF2-40B4-BE49-F238E27FC236}">
                <a16:creationId xmlns:a16="http://schemas.microsoft.com/office/drawing/2014/main" id="{A9486575-4296-2447-AF22-83D1C05E01D3}"/>
              </a:ext>
            </a:extLst>
          </p:cNvPr>
          <p:cNvPicPr>
            <a:picLocks noChangeAspect="1"/>
          </p:cNvPicPr>
          <p:nvPr/>
        </p:nvPicPr>
        <p:blipFill>
          <a:blip r:embed="rId6"/>
          <a:stretch>
            <a:fillRect/>
          </a:stretch>
        </p:blipFill>
        <p:spPr>
          <a:xfrm>
            <a:off x="1352024" y="2350415"/>
            <a:ext cx="422340" cy="755766"/>
          </a:xfrm>
          <a:prstGeom prst="rect">
            <a:avLst/>
          </a:prstGeom>
        </p:spPr>
      </p:pic>
      <p:sp>
        <p:nvSpPr>
          <p:cNvPr id="4" name="TextBox 3">
            <a:extLst>
              <a:ext uri="{FF2B5EF4-FFF2-40B4-BE49-F238E27FC236}">
                <a16:creationId xmlns:a16="http://schemas.microsoft.com/office/drawing/2014/main" id="{9EDE1146-455C-4487-B0CC-C497CFE1F61B}"/>
              </a:ext>
            </a:extLst>
          </p:cNvPr>
          <p:cNvSpPr txBox="1"/>
          <p:nvPr/>
        </p:nvSpPr>
        <p:spPr>
          <a:xfrm>
            <a:off x="6507870" y="5639963"/>
            <a:ext cx="5370365" cy="1205586"/>
          </a:xfrm>
          <a:prstGeom prst="rect">
            <a:avLst/>
          </a:prstGeom>
          <a:noFill/>
        </p:spPr>
        <p:txBody>
          <a:bodyPr wrap="square" rtlCol="0">
            <a:spAutoFit/>
          </a:bodyPr>
          <a:lstStyle/>
          <a:p>
            <a:r>
              <a:rPr lang="en-US" sz="706" dirty="0">
                <a:solidFill>
                  <a:schemeClr val="tx1">
                    <a:lumMod val="50000"/>
                    <a:lumOff val="50000"/>
                  </a:schemeClr>
                </a:solidFill>
                <a:latin typeface="Open Sans" panose="020B0606030504020204" pitchFamily="34" charset="0"/>
              </a:rPr>
              <a:t>Living benefit payments will reduce the amount the policy offers upon the recipient’s death, may adversely affect the recipient’s eligibility for Medicaid or other government benefits or entitlements, and may be taxable.  Recipients should consult their tax attorney or advisor before utilizing living benefit payment.</a:t>
            </a:r>
          </a:p>
          <a:p>
            <a:endParaRPr lang="en-US" sz="441" dirty="0">
              <a:solidFill>
                <a:schemeClr val="tx1">
                  <a:lumMod val="50000"/>
                  <a:lumOff val="50000"/>
                </a:schemeClr>
              </a:solidFill>
              <a:latin typeface="Open Sans" panose="020B0606030504020204" pitchFamily="34" charset="0"/>
            </a:endParaRPr>
          </a:p>
          <a:p>
            <a:r>
              <a:rPr lang="en-US" sz="706" dirty="0">
                <a:solidFill>
                  <a:schemeClr val="tx1">
                    <a:lumMod val="50000"/>
                    <a:lumOff val="50000"/>
                  </a:schemeClr>
                </a:solidFill>
                <a:latin typeface="Open Sans" panose="020B0606030504020204" pitchFamily="34" charset="0"/>
              </a:rPr>
              <a:t>The policy or its provisions may vary or be unavailable in some states.  The policy has exclusions and limitations which may affect any benefits payable.  See the actual policy or your Unum representative for specific provisions and details of availability.</a:t>
            </a:r>
          </a:p>
          <a:p>
            <a:endParaRPr lang="en-US" sz="441" dirty="0">
              <a:solidFill>
                <a:schemeClr val="tx1">
                  <a:lumMod val="50000"/>
                  <a:lumOff val="50000"/>
                </a:schemeClr>
              </a:solidFill>
              <a:latin typeface="Open Sans" panose="020B0606030504020204" pitchFamily="34" charset="0"/>
            </a:endParaRPr>
          </a:p>
          <a:p>
            <a:r>
              <a:rPr lang="en-US" sz="706" dirty="0">
                <a:solidFill>
                  <a:schemeClr val="tx1">
                    <a:lumMod val="50000"/>
                    <a:lumOff val="50000"/>
                  </a:schemeClr>
                </a:solidFill>
                <a:latin typeface="Open Sans" panose="020B0606030504020204" pitchFamily="34" charset="0"/>
              </a:rPr>
              <a:t>Whole Life insurance is underwritten by Provident Life and Accident </a:t>
            </a:r>
          </a:p>
          <a:p>
            <a:r>
              <a:rPr lang="en-US" sz="706" dirty="0">
                <a:solidFill>
                  <a:schemeClr val="tx1">
                    <a:lumMod val="50000"/>
                    <a:lumOff val="50000"/>
                  </a:schemeClr>
                </a:solidFill>
                <a:latin typeface="Open Sans" panose="020B0606030504020204" pitchFamily="34" charset="0"/>
              </a:rPr>
              <a:t>Insurance Company, Chattanooga, TN.  In New York, underwritten by </a:t>
            </a:r>
          </a:p>
          <a:p>
            <a:r>
              <a:rPr lang="en-US" sz="706" dirty="0">
                <a:solidFill>
                  <a:schemeClr val="tx1">
                    <a:lumMod val="50000"/>
                    <a:lumOff val="50000"/>
                  </a:schemeClr>
                </a:solidFill>
                <a:latin typeface="Open Sans" panose="020B0606030504020204" pitchFamily="34" charset="0"/>
              </a:rPr>
              <a:t>First Unum Life Insurance Company, New York, NY. </a:t>
            </a:r>
          </a:p>
        </p:txBody>
      </p:sp>
      <p:sp>
        <p:nvSpPr>
          <p:cNvPr id="14" name="Rectangle 13">
            <a:extLst>
              <a:ext uri="{FF2B5EF4-FFF2-40B4-BE49-F238E27FC236}">
                <a16:creationId xmlns:a16="http://schemas.microsoft.com/office/drawing/2014/main" id="{79181420-144D-471C-9DE4-C0886D3CEC0D}"/>
              </a:ext>
            </a:extLst>
          </p:cNvPr>
          <p:cNvSpPr/>
          <p:nvPr/>
        </p:nvSpPr>
        <p:spPr>
          <a:xfrm>
            <a:off x="8551544" y="397754"/>
            <a:ext cx="3117488" cy="4395691"/>
          </a:xfrm>
          <a:prstGeom prst="rect">
            <a:avLst/>
          </a:prstGeom>
        </p:spPr>
        <p:txBody>
          <a:bodyPr wrap="square">
            <a:spAutoFit/>
          </a:bodyPr>
          <a:lstStyle/>
          <a:p>
            <a:r>
              <a:rPr lang="en-US" sz="1235" b="1" dirty="0">
                <a:ea typeface="Open Sans Light" panose="020B0306030504020204" pitchFamily="34" charset="0"/>
                <a:cs typeface="Open Sans Light" panose="020B0306030504020204" pitchFamily="34" charset="0"/>
              </a:rPr>
              <a:t>Who can get coverage?</a:t>
            </a:r>
          </a:p>
          <a:p>
            <a:endParaRPr lang="en-US" sz="794" dirty="0">
              <a:ea typeface="Open Sans Light" panose="020B0306030504020204" pitchFamily="34" charset="0"/>
              <a:cs typeface="Open Sans Light" panose="020B0306030504020204" pitchFamily="34" charset="0"/>
            </a:endParaRPr>
          </a:p>
          <a:p>
            <a:r>
              <a:rPr lang="en-US" sz="1235" dirty="0">
                <a:ea typeface="Open Sans Light" panose="020B0306030504020204" pitchFamily="34" charset="0"/>
                <a:cs typeface="Open Sans Light" panose="020B0306030504020204" pitchFamily="34" charset="0"/>
              </a:rPr>
              <a:t>Individual employee coverage is available to employees between 15 and 80.  The minimum policy amount is $2,000, to a maximum of $300,000. The cost is based on the employee’s age at issue and whether or not they use tobacco.</a:t>
            </a:r>
          </a:p>
          <a:p>
            <a:endParaRPr lang="en-US" sz="1235" dirty="0">
              <a:ea typeface="Open Sans Light" panose="020B0306030504020204" pitchFamily="34" charset="0"/>
              <a:cs typeface="Open Sans Light" panose="020B0306030504020204" pitchFamily="34" charset="0"/>
            </a:endParaRPr>
          </a:p>
          <a:p>
            <a:endParaRPr lang="en-US" sz="1235" dirty="0">
              <a:ea typeface="Open Sans Light" panose="020B0306030504020204" pitchFamily="34" charset="0"/>
              <a:cs typeface="Open Sans Light" panose="020B0306030504020204" pitchFamily="34" charset="0"/>
            </a:endParaRPr>
          </a:p>
          <a:p>
            <a:r>
              <a:rPr lang="en-US" sz="1235" dirty="0">
                <a:ea typeface="Open Sans Light" panose="020B0306030504020204" pitchFamily="34" charset="0"/>
                <a:cs typeface="Open Sans Light" panose="020B0306030504020204" pitchFamily="34" charset="0"/>
              </a:rPr>
              <a:t>Individual spouse coverage is available to spouses between 15 and 80.  Coverage available is $2,000 to $50,000 and coverage cannot exceed the employee base coverage amount.</a:t>
            </a:r>
          </a:p>
          <a:p>
            <a:endParaRPr lang="en-US" sz="1235" dirty="0">
              <a:ea typeface="Open Sans Light" panose="020B0306030504020204" pitchFamily="34" charset="0"/>
              <a:cs typeface="Open Sans Light" panose="020B0306030504020204" pitchFamily="34" charset="0"/>
            </a:endParaRPr>
          </a:p>
          <a:p>
            <a:endParaRPr lang="en-US" sz="1235" dirty="0">
              <a:ea typeface="Open Sans Light" panose="020B0306030504020204" pitchFamily="34" charset="0"/>
              <a:cs typeface="Open Sans Light" panose="020B0306030504020204" pitchFamily="34" charset="0"/>
            </a:endParaRPr>
          </a:p>
          <a:p>
            <a:r>
              <a:rPr lang="en-US" sz="1235" dirty="0">
                <a:ea typeface="Open Sans Light" panose="020B0306030504020204" pitchFamily="34" charset="0"/>
                <a:cs typeface="Open Sans Light" panose="020B0306030504020204" pitchFamily="34" charset="0"/>
              </a:rPr>
              <a:t>Individual child coverage is available to eligible children, stepchildren, legally adopted children and grandchildren ages 14 days until their 26</a:t>
            </a:r>
            <a:r>
              <a:rPr lang="en-US" sz="1235" baseline="30000" dirty="0">
                <a:ea typeface="Open Sans Light" panose="020B0306030504020204" pitchFamily="34" charset="0"/>
                <a:cs typeface="Open Sans Light" panose="020B0306030504020204" pitchFamily="34" charset="0"/>
              </a:rPr>
              <a:t>th</a:t>
            </a:r>
            <a:r>
              <a:rPr lang="en-US" sz="1235" dirty="0">
                <a:ea typeface="Open Sans Light" panose="020B0306030504020204" pitchFamily="34" charset="0"/>
                <a:cs typeface="Open Sans Light" panose="020B0306030504020204" pitchFamily="34" charset="0"/>
              </a:rPr>
              <a:t> birthday. Coverage available is $5,000 to $25,000 for each child.</a:t>
            </a:r>
          </a:p>
        </p:txBody>
      </p:sp>
      <p:pic>
        <p:nvPicPr>
          <p:cNvPr id="15" name="Graphic 14" descr="Man">
            <a:extLst>
              <a:ext uri="{FF2B5EF4-FFF2-40B4-BE49-F238E27FC236}">
                <a16:creationId xmlns:a16="http://schemas.microsoft.com/office/drawing/2014/main" id="{9C976688-0D9D-4D41-9635-3670D5DA4D4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99173" y="801806"/>
            <a:ext cx="806824" cy="806824"/>
          </a:xfrm>
          <a:prstGeom prst="rect">
            <a:avLst/>
          </a:prstGeom>
        </p:spPr>
      </p:pic>
      <p:pic>
        <p:nvPicPr>
          <p:cNvPr id="16" name="Graphic 15" descr="Man and woman">
            <a:extLst>
              <a:ext uri="{FF2B5EF4-FFF2-40B4-BE49-F238E27FC236}">
                <a16:creationId xmlns:a16="http://schemas.microsoft.com/office/drawing/2014/main" id="{9601389F-A72E-4E57-85F0-D38BB3E859E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783431" y="2471646"/>
            <a:ext cx="806824" cy="806824"/>
          </a:xfrm>
          <a:prstGeom prst="rect">
            <a:avLst/>
          </a:prstGeom>
        </p:spPr>
      </p:pic>
      <p:pic>
        <p:nvPicPr>
          <p:cNvPr id="17" name="Graphic 16" descr="Child with balloon">
            <a:extLst>
              <a:ext uri="{FF2B5EF4-FFF2-40B4-BE49-F238E27FC236}">
                <a16:creationId xmlns:a16="http://schemas.microsoft.com/office/drawing/2014/main" id="{C572CE9F-FE7A-4986-A6D0-D7E3749160D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788367" y="3691774"/>
            <a:ext cx="806824" cy="806824"/>
          </a:xfrm>
          <a:prstGeom prst="rect">
            <a:avLst/>
          </a:prstGeom>
        </p:spPr>
      </p:pic>
      <p:sp>
        <p:nvSpPr>
          <p:cNvPr id="2" name="Rectangle 1">
            <a:extLst>
              <a:ext uri="{FF2B5EF4-FFF2-40B4-BE49-F238E27FC236}">
                <a16:creationId xmlns:a16="http://schemas.microsoft.com/office/drawing/2014/main" id="{9A4416D8-A3D6-4B27-B00F-F9A6E2AA5A31}"/>
              </a:ext>
            </a:extLst>
          </p:cNvPr>
          <p:cNvSpPr/>
          <p:nvPr/>
        </p:nvSpPr>
        <p:spPr>
          <a:xfrm>
            <a:off x="3849311" y="5550407"/>
            <a:ext cx="2571144" cy="526811"/>
          </a:xfrm>
          <a:prstGeom prst="rect">
            <a:avLst/>
          </a:prstGeom>
        </p:spPr>
        <p:txBody>
          <a:bodyPr wrap="square">
            <a:spAutoFit/>
          </a:bodyPr>
          <a:lstStyle/>
          <a:p>
            <a:r>
              <a:rPr lang="en-US" sz="706" dirty="0">
                <a:solidFill>
                  <a:schemeClr val="tx1">
                    <a:lumMod val="50000"/>
                    <a:lumOff val="50000"/>
                  </a:schemeClr>
                </a:solidFill>
                <a:latin typeface="Open Sans" panose="020B0606030504020204" pitchFamily="34" charset="0"/>
              </a:rPr>
              <a:t>* For illustrative purposes only </a:t>
            </a:r>
          </a:p>
          <a:p>
            <a:r>
              <a:rPr lang="en-US" sz="706" dirty="0">
                <a:solidFill>
                  <a:schemeClr val="tx1">
                    <a:lumMod val="50000"/>
                    <a:lumOff val="50000"/>
                  </a:schemeClr>
                </a:solidFill>
                <a:latin typeface="Open Sans" panose="020B0606030504020204" pitchFamily="34" charset="0"/>
              </a:rPr>
              <a:t>** 24 months in IL, KS, MA and WA.</a:t>
            </a:r>
          </a:p>
          <a:p>
            <a:r>
              <a:rPr lang="en-US" sz="706" dirty="0">
                <a:solidFill>
                  <a:schemeClr val="tx1">
                    <a:lumMod val="50000"/>
                    <a:lumOff val="50000"/>
                  </a:schemeClr>
                </a:solidFill>
                <a:latin typeface="Open Sans" panose="020B0606030504020204" pitchFamily="34" charset="0"/>
              </a:rPr>
              <a:t>† Not available in HI, NY and UT.</a:t>
            </a:r>
          </a:p>
          <a:p>
            <a:r>
              <a:rPr lang="en-US" sz="706"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1 National Funeral Directors Association, Statistics, 2018.</a:t>
            </a:r>
            <a:endParaRPr lang="en-US" sz="706" dirty="0">
              <a:solidFill>
                <a:schemeClr val="tx1">
                  <a:lumMod val="50000"/>
                  <a:lumOff val="50000"/>
                </a:schemeClr>
              </a:solidFill>
              <a:latin typeface="Open Sans" panose="020B0606030504020204" pitchFamily="34" charset="0"/>
            </a:endParaRPr>
          </a:p>
        </p:txBody>
      </p:sp>
      <p:sp>
        <p:nvSpPr>
          <p:cNvPr id="8" name="Rectangle 7">
            <a:extLst>
              <a:ext uri="{FF2B5EF4-FFF2-40B4-BE49-F238E27FC236}">
                <a16:creationId xmlns:a16="http://schemas.microsoft.com/office/drawing/2014/main" id="{3B0DFDE7-CF33-42B5-A781-EF874BAA4236}"/>
              </a:ext>
            </a:extLst>
          </p:cNvPr>
          <p:cNvSpPr/>
          <p:nvPr/>
        </p:nvSpPr>
        <p:spPr>
          <a:xfrm>
            <a:off x="3849311" y="6101627"/>
            <a:ext cx="2571144" cy="635430"/>
          </a:xfrm>
          <a:prstGeom prst="rect">
            <a:avLst/>
          </a:prstGeom>
        </p:spPr>
        <p:txBody>
          <a:bodyPr wrap="square">
            <a:spAutoFit/>
          </a:bodyPr>
          <a:lstStyle/>
          <a:p>
            <a:r>
              <a:rPr lang="en-US" sz="706" dirty="0">
                <a:solidFill>
                  <a:schemeClr val="tx1">
                    <a:lumMod val="50000"/>
                    <a:lumOff val="50000"/>
                  </a:schemeClr>
                </a:solidFill>
                <a:latin typeface="Open Sans" panose="020B0606030504020204" pitchFamily="34" charset="0"/>
              </a:rPr>
              <a:t>This life insurance does not specifically cover funeral goods or services and may not cover the entire cost of the funeral at the time of death.  The beneficiary of this life insurance may use the proceeds for any purpose, unless otherwise directed. </a:t>
            </a:r>
          </a:p>
        </p:txBody>
      </p:sp>
    </p:spTree>
    <p:extLst>
      <p:ext uri="{BB962C8B-B14F-4D97-AF65-F5344CB8AC3E}">
        <p14:creationId xmlns:p14="http://schemas.microsoft.com/office/powerpoint/2010/main" val="4222659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Widescreen</PresentationFormat>
  <Paragraphs>45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Open Sans</vt:lpstr>
      <vt:lpstr>Open Sans Light</vt:lpstr>
      <vt:lpstr>Wingdings</vt:lpstr>
      <vt:lpstr>Office Theme</vt:lpstr>
      <vt:lpstr>PowerPoint Presentation</vt:lpstr>
    </vt:vector>
  </TitlesOfParts>
  <Company>Unum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Sproul, Jonathan</dc:creator>
  <cp:lastModifiedBy>Sproul, Jonathan</cp:lastModifiedBy>
  <cp:revision>1</cp:revision>
  <dcterms:created xsi:type="dcterms:W3CDTF">2025-02-18T17:20:08Z</dcterms:created>
  <dcterms:modified xsi:type="dcterms:W3CDTF">2025-02-18T17:20:23Z</dcterms:modified>
</cp:coreProperties>
</file>